
<file path=[Content_Types].xml><?xml version="1.0" encoding="utf-8"?>
<Types xmlns="http://schemas.openxmlformats.org/package/2006/content-types"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6.xml" ContentType="application/vnd.openxmlformats-officedocument.presentationml.slideLayout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Layouts/slideLayout7.xml" ContentType="application/vnd.openxmlformats-officedocument.presentationml.slideLayout+xml"/>
  <Override PartName="/ppt/presProps.xml" ContentType="application/vnd.openxmlformats-officedocument.presentationml.presProps+xml"/>
  <Default Extension="jpeg" ContentType="image/jpeg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Default Extension="png" ContentType="image/png"/>
  <Default Extension="tiff" ContentType="image/tiff"/>
  <Override PartName="/ppt/slides/slide1.xml" ContentType="application/vnd.openxmlformats-officedocument.presentationml.slide+xml"/>
  <Override PartName="/ppt/tableStyles.xml" ContentType="application/vnd.openxmlformats-officedocument.presentationml.tableStyles+xml"/>
  <Default Extension="xml" ContentType="application/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viewProps.xml" ContentType="application/vnd.openxmlformats-officedocument.presentationml.viewProps+xml"/>
  <Override PartName="/docProps/core.xml" ContentType="application/vnd.openxmlformats-package.core-properties+xml"/>
  <Default Extension="bin" ContentType="application/vnd.openxmlformats-officedocument.presentationml.printerSettings"/>
  <Default Extension="rels" ContentType="application/vnd.openxmlformats-package.relationships+xml"/>
  <Override PartName="/ppt/slides/slide9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E22BFF"/>
    <a:srgbClr val="000000"/>
    <a:srgbClr val="FF772B"/>
    <a:srgbClr val="D9D9D9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howOutlineIcons="0">
    <p:restoredLeft sz="15644" autoAdjust="0"/>
    <p:restoredTop sz="94700" autoAdjust="0"/>
  </p:normalViewPr>
  <p:slideViewPr>
    <p:cSldViewPr snapToObjects="1">
      <p:cViewPr varScale="1">
        <p:scale>
          <a:sx n="121" d="100"/>
          <a:sy n="121" d="100"/>
        </p:scale>
        <p:origin x="-360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4" Type="http://schemas.openxmlformats.org/officeDocument/2006/relationships/viewProps" Target="viewProps.xml"/><Relationship Id="rId4" Type="http://schemas.openxmlformats.org/officeDocument/2006/relationships/slide" Target="slides/slide3.xml"/><Relationship Id="rId7" Type="http://schemas.openxmlformats.org/officeDocument/2006/relationships/slide" Target="slides/slide6.xml"/><Relationship Id="rId11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6" Type="http://schemas.openxmlformats.org/officeDocument/2006/relationships/tableStyles" Target="tableStyles.xml"/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0" Type="http://schemas.openxmlformats.org/officeDocument/2006/relationships/slide" Target="slides/slide9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2" Type="http://schemas.openxmlformats.org/officeDocument/2006/relationships/printerSettings" Target="printerSettings/printerSettings1.bin"/><Relationship Id="rId2" Type="http://schemas.openxmlformats.org/officeDocument/2006/relationships/slide" Target="slides/slide1.xml"/><Relationship Id="rId9" Type="http://schemas.openxmlformats.org/officeDocument/2006/relationships/slide" Target="slides/slide8.xml"/><Relationship Id="rId3" Type="http://schemas.openxmlformats.org/officeDocument/2006/relationships/slide" Target="slides/slide2.xml"/></Relationships>
</file>

<file path=ppt/media/image1.jpeg>
</file>

<file path=ppt/media/image2.png>
</file>

<file path=ppt/media/image3.tiff>
</file>

<file path=ppt/media/image4.tiff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4" Type="http://schemas.openxmlformats.org/officeDocument/2006/relationships/slideLayout" Target="../slideLayouts/slideLayout4.xml"/><Relationship Id="rId10" Type="http://schemas.openxmlformats.org/officeDocument/2006/relationships/slideLayout" Target="../slideLayouts/slideLayout10.xml"/><Relationship Id="rId5" Type="http://schemas.openxmlformats.org/officeDocument/2006/relationships/slideLayout" Target="../slideLayouts/slideLayout5.xml"/><Relationship Id="rId7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9" Type="http://schemas.openxmlformats.org/officeDocument/2006/relationships/slideLayout" Target="../slideLayouts/slideLayout9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525592-3D0F-3546-9A2A-DD25DB717428}" type="datetimeFigureOut">
              <a:rPr lang="en-US" smtClean="0"/>
              <a:pPr/>
              <a:t>5/6/08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571A6-AFA7-684B-A5BE-7B33B8FD07F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r:id="rId1"/>
    <p:sldLayoutId r:id="rId2"/>
    <p:sldLayoutId r:id="rId3"/>
    <p:sldLayoutId r:id="rId4"/>
    <p:sldLayoutId r:id="rId5"/>
    <p:sldLayoutId r:id="rId6"/>
    <p:sldLayoutId r:id="rId7"/>
    <p:sldLayoutId r:id="rId8"/>
    <p:sldLayoutId r:id="rId9"/>
    <p:sldLayoutId r:id="rId10"/>
    <p:sldLayoutId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tiff"/><Relationship Id="rId5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3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3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Physical Properties and Observables of the</a:t>
            </a:r>
            <a:br>
              <a:rPr lang="en-US" dirty="0" smtClean="0"/>
            </a:br>
            <a:r>
              <a:rPr lang="en-US" dirty="0" smtClean="0"/>
              <a:t>Warm/Hot IGM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Frits Paerels</a:t>
            </a:r>
          </a:p>
          <a:p>
            <a:r>
              <a:rPr lang="en-US" dirty="0" smtClean="0"/>
              <a:t>Columbia University</a:t>
            </a:r>
          </a:p>
          <a:p>
            <a:r>
              <a:rPr lang="en-US" sz="2824" dirty="0"/>
              <a:t>a</a:t>
            </a:r>
            <a:r>
              <a:rPr lang="en-US" sz="2824" dirty="0" smtClean="0"/>
              <a:t>nd</a:t>
            </a:r>
            <a:r>
              <a:rPr lang="en-US" dirty="0" smtClean="0"/>
              <a:t> </a:t>
            </a:r>
          </a:p>
          <a:p>
            <a:r>
              <a:rPr lang="en-US" dirty="0" smtClean="0"/>
              <a:t>SRON Utrecht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6400800"/>
            <a:ext cx="5096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Warm and Hot Universe, Columbia, May 7, 2008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304800"/>
            <a:ext cx="3733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/>
            <a:r>
              <a:rPr lang="en-US" sz="2400" dirty="0" smtClean="0"/>
              <a:t>Absolute Abundances 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732726" y="4114800"/>
            <a:ext cx="67348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Definite advantage of imaging emission line spectroscopy:  </a:t>
            </a:r>
          </a:p>
          <a:p>
            <a:r>
              <a:rPr lang="en-US" dirty="0" smtClean="0"/>
              <a:t>		contrast; 3D; estimate absolute densities, abundances</a:t>
            </a:r>
          </a:p>
          <a:p>
            <a:r>
              <a:rPr lang="en-US" dirty="0" smtClean="0"/>
              <a:t>Requirements in terms of spectroscopic resolution: modest (Δ</a:t>
            </a:r>
            <a:r>
              <a:rPr lang="en-US" i="1" dirty="0" smtClean="0"/>
              <a:t>E</a:t>
            </a:r>
            <a:r>
              <a:rPr lang="en-US" dirty="0" smtClean="0"/>
              <a:t> ~ 2 </a:t>
            </a:r>
            <a:r>
              <a:rPr lang="en-US" dirty="0" err="1" smtClean="0"/>
              <a:t>eV</a:t>
            </a:r>
            <a:r>
              <a:rPr lang="en-US" dirty="0" smtClean="0"/>
              <a:t>) 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62000" y="838200"/>
            <a:ext cx="733504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Churazov</a:t>
            </a:r>
            <a:r>
              <a:rPr lang="en-US" dirty="0" smtClean="0"/>
              <a:t> et al. (2001):</a:t>
            </a:r>
          </a:p>
          <a:p>
            <a:endParaRPr lang="en-US" dirty="0" smtClean="0"/>
          </a:p>
          <a:p>
            <a:r>
              <a:rPr lang="en-US" dirty="0" smtClean="0"/>
              <a:t>	</a:t>
            </a:r>
            <a:r>
              <a:rPr lang="en-US" i="1" dirty="0" err="1" smtClean="0"/>
              <a:t>I</a:t>
            </a:r>
            <a:r>
              <a:rPr lang="en-US" dirty="0" err="1" smtClean="0"/>
              <a:t>(forbidden</a:t>
            </a:r>
            <a:r>
              <a:rPr lang="en-US" dirty="0" smtClean="0"/>
              <a:t>, </a:t>
            </a:r>
            <a:r>
              <a:rPr lang="en-US" dirty="0" err="1" smtClean="0"/>
              <a:t>intercombination</a:t>
            </a:r>
            <a:r>
              <a:rPr lang="en-US" dirty="0" smtClean="0"/>
              <a:t>): CX, recombination </a:t>
            </a:r>
            <a:r>
              <a:rPr lang="en-US" dirty="0" err="1" smtClean="0">
                <a:latin typeface="Wingdings"/>
                <a:ea typeface="Wingdings"/>
                <a:cs typeface="Wingdings"/>
              </a:rPr>
              <a:t></a:t>
            </a:r>
            <a:r>
              <a:rPr lang="en-US" dirty="0" smtClean="0">
                <a:ea typeface="Wingdings"/>
                <a:cs typeface="Wingdings"/>
              </a:rPr>
              <a:t> A </a:t>
            </a:r>
            <a:r>
              <a:rPr lang="en-US" i="1" dirty="0" smtClean="0">
                <a:ea typeface="Wingdings"/>
                <a:cs typeface="Wingdings"/>
              </a:rPr>
              <a:t>n</a:t>
            </a:r>
            <a:r>
              <a:rPr lang="en-US" sz="2400" baseline="30000" dirty="0" smtClean="0">
                <a:ea typeface="Wingdings"/>
                <a:cs typeface="Wingdings"/>
              </a:rPr>
              <a:t>2</a:t>
            </a:r>
            <a:r>
              <a:rPr lang="en-US" i="1" dirty="0" smtClean="0">
                <a:ea typeface="Wingdings"/>
                <a:cs typeface="Wingdings"/>
              </a:rPr>
              <a:t>L</a:t>
            </a:r>
            <a:r>
              <a:rPr lang="en-US" dirty="0" smtClean="0"/>
              <a:t> </a:t>
            </a:r>
          </a:p>
          <a:p>
            <a:r>
              <a:rPr lang="en-US" dirty="0" smtClean="0"/>
              <a:t>	</a:t>
            </a:r>
            <a:r>
              <a:rPr lang="en-US" i="1" dirty="0" err="1" smtClean="0"/>
              <a:t>I</a:t>
            </a:r>
            <a:r>
              <a:rPr lang="en-US" dirty="0" err="1" smtClean="0"/>
              <a:t>(resonance</a:t>
            </a:r>
            <a:r>
              <a:rPr lang="en-US" dirty="0" smtClean="0"/>
              <a:t>): CX</a:t>
            </a:r>
            <a:r>
              <a:rPr lang="en-US" dirty="0" smtClean="0"/>
              <a:t>, recombination </a:t>
            </a:r>
            <a:r>
              <a:rPr lang="en-US" dirty="0" err="1" smtClean="0">
                <a:latin typeface="Wingdings"/>
                <a:ea typeface="Wingdings"/>
                <a:cs typeface="Wingdings"/>
              </a:rPr>
              <a:t></a:t>
            </a:r>
            <a:r>
              <a:rPr lang="en-US" dirty="0" smtClean="0">
                <a:ea typeface="Wingdings"/>
                <a:cs typeface="Wingdings"/>
              </a:rPr>
              <a:t> A </a:t>
            </a:r>
            <a:r>
              <a:rPr lang="en-US" i="1" dirty="0" smtClean="0">
                <a:ea typeface="Wingdings"/>
                <a:cs typeface="Wingdings"/>
              </a:rPr>
              <a:t>n</a:t>
            </a:r>
            <a:r>
              <a:rPr lang="en-US" sz="2400" baseline="30000" dirty="0" smtClean="0">
                <a:ea typeface="Wingdings"/>
                <a:cs typeface="Wingdings"/>
              </a:rPr>
              <a:t>2</a:t>
            </a:r>
            <a:r>
              <a:rPr lang="en-US" i="1" dirty="0" smtClean="0">
                <a:ea typeface="Wingdings"/>
                <a:cs typeface="Wingdings"/>
              </a:rPr>
              <a:t>L</a:t>
            </a:r>
            <a:r>
              <a:rPr lang="en-US" dirty="0" smtClean="0"/>
              <a:t>  </a:t>
            </a:r>
            <a:r>
              <a:rPr lang="en-US" b="1" dirty="0" smtClean="0"/>
              <a:t>PLUS</a:t>
            </a:r>
          </a:p>
          <a:p>
            <a:r>
              <a:rPr lang="en-US" dirty="0" smtClean="0"/>
              <a:t>				resonance scattering of CXB </a:t>
            </a:r>
            <a:r>
              <a:rPr lang="en-US" dirty="0" err="1" smtClean="0"/>
              <a:t>continuum</a:t>
            </a:r>
            <a:r>
              <a:rPr lang="en-US" dirty="0" err="1" smtClean="0">
                <a:latin typeface="Wingdings"/>
                <a:ea typeface="Wingdings"/>
                <a:cs typeface="Wingdings"/>
              </a:rPr>
              <a:t></a:t>
            </a:r>
            <a:r>
              <a:rPr lang="en-US" dirty="0" err="1" smtClean="0">
                <a:ea typeface="Wingdings"/>
                <a:cs typeface="Wingdings"/>
              </a:rPr>
              <a:t>A</a:t>
            </a:r>
            <a:r>
              <a:rPr lang="en-US" dirty="0" smtClean="0">
                <a:ea typeface="Wingdings"/>
                <a:cs typeface="Wingdings"/>
              </a:rPr>
              <a:t> </a:t>
            </a:r>
            <a:r>
              <a:rPr lang="en-US" i="1" dirty="0" err="1" smtClean="0">
                <a:ea typeface="Wingdings"/>
                <a:cs typeface="Wingdings"/>
              </a:rPr>
              <a:t>nL</a:t>
            </a:r>
            <a:endParaRPr lang="en-US" i="1" dirty="0" smtClean="0">
              <a:ea typeface="Wingdings"/>
              <a:cs typeface="Wingdings"/>
            </a:endParaRPr>
          </a:p>
          <a:p>
            <a:r>
              <a:rPr lang="en-US" i="1" dirty="0" smtClean="0">
                <a:ea typeface="Wingdings"/>
                <a:cs typeface="Wingdings"/>
              </a:rPr>
              <a:t>	</a:t>
            </a:r>
          </a:p>
          <a:p>
            <a:r>
              <a:rPr lang="en-US" dirty="0" smtClean="0">
                <a:ea typeface="Wingdings"/>
                <a:cs typeface="Wingdings"/>
              </a:rPr>
              <a:t>If sources of the CX resolved out: WHIM filaments light up in resonance line!</a:t>
            </a:r>
          </a:p>
          <a:p>
            <a:r>
              <a:rPr lang="en-US" dirty="0" smtClean="0">
                <a:ea typeface="Wingdings"/>
                <a:cs typeface="Wingdings"/>
              </a:rPr>
              <a:t>Emission spectroscopy of O VII triplet equivalent to absorption/emission;</a:t>
            </a:r>
          </a:p>
          <a:p>
            <a:r>
              <a:rPr lang="en-US" dirty="0" smtClean="0">
                <a:ea typeface="Wingdings"/>
                <a:cs typeface="Wingdings"/>
              </a:rPr>
              <a:t>At </a:t>
            </a:r>
            <a:r>
              <a:rPr lang="en-US" dirty="0" err="1" smtClean="0">
                <a:ea typeface="Wingdings"/>
                <a:cs typeface="Wingdings"/>
              </a:rPr>
              <a:t>δ</a:t>
            </a:r>
            <a:r>
              <a:rPr lang="en-US" dirty="0" smtClean="0">
                <a:ea typeface="Wingdings"/>
                <a:cs typeface="Wingdings"/>
              </a:rPr>
              <a:t> = 30, </a:t>
            </a:r>
            <a:r>
              <a:rPr lang="en-US" i="1" dirty="0" smtClean="0">
                <a:ea typeface="Wingdings"/>
                <a:cs typeface="Wingdings"/>
              </a:rPr>
              <a:t>T</a:t>
            </a:r>
            <a:r>
              <a:rPr lang="en-US" sz="2400" i="1" baseline="-25000" dirty="0" smtClean="0">
                <a:ea typeface="Wingdings"/>
                <a:cs typeface="Wingdings"/>
              </a:rPr>
              <a:t>e</a:t>
            </a:r>
            <a:r>
              <a:rPr lang="en-US" dirty="0" smtClean="0">
                <a:ea typeface="Wingdings"/>
                <a:cs typeface="Wingdings"/>
              </a:rPr>
              <a:t> = 10</a:t>
            </a:r>
            <a:r>
              <a:rPr lang="en-US" sz="2400" baseline="30000" dirty="0" smtClean="0">
                <a:ea typeface="Wingdings"/>
                <a:cs typeface="Wingdings"/>
              </a:rPr>
              <a:t>6</a:t>
            </a:r>
            <a:r>
              <a:rPr lang="en-US" dirty="0" smtClean="0">
                <a:ea typeface="Wingdings"/>
                <a:cs typeface="Wingdings"/>
              </a:rPr>
              <a:t> K: scattered/thermal resonance line emission ≈ 2 !  </a:t>
            </a:r>
          </a:p>
          <a:p>
            <a:r>
              <a:rPr lang="en-US" dirty="0" smtClean="0">
                <a:ea typeface="Wingdings"/>
                <a:cs typeface="Wingdings"/>
              </a:rPr>
              <a:t>W</a:t>
            </a:r>
            <a:r>
              <a:rPr lang="en-US" dirty="0" smtClean="0">
                <a:ea typeface="Wingdings"/>
                <a:cs typeface="Wingdings"/>
              </a:rPr>
              <a:t>ith reasonable assumption for </a:t>
            </a:r>
            <a:r>
              <a:rPr lang="en-US" i="1" dirty="0" smtClean="0">
                <a:ea typeface="Wingdings"/>
                <a:cs typeface="Wingdings"/>
              </a:rPr>
              <a:t>L, </a:t>
            </a:r>
            <a:r>
              <a:rPr lang="en-US" dirty="0" smtClean="0">
                <a:ea typeface="Wingdings"/>
                <a:cs typeface="Wingdings"/>
              </a:rPr>
              <a:t>get </a:t>
            </a:r>
            <a:r>
              <a:rPr lang="en-US" i="1" dirty="0" smtClean="0">
                <a:ea typeface="Wingdings"/>
                <a:cs typeface="Wingdings"/>
              </a:rPr>
              <a:t>A</a:t>
            </a:r>
            <a:r>
              <a:rPr lang="en-US" dirty="0" smtClean="0">
                <a:ea typeface="Wingdings"/>
                <a:cs typeface="Wingdings"/>
              </a:rPr>
              <a:t>.</a:t>
            </a:r>
            <a:endParaRPr lang="en-US" i="1" dirty="0" smtClean="0">
              <a:ea typeface="Wingdings"/>
              <a:cs typeface="Wingdings"/>
            </a:endParaRPr>
          </a:p>
          <a:p>
            <a:r>
              <a:rPr lang="en-US" dirty="0" smtClean="0">
                <a:ea typeface="Wingdings"/>
                <a:cs typeface="Wingdings"/>
              </a:rPr>
              <a:t>   </a:t>
            </a:r>
            <a:r>
              <a:rPr lang="en-US" dirty="0" smtClean="0"/>
              <a:t> </a:t>
            </a:r>
            <a:r>
              <a:rPr lang="en-US" dirty="0" smtClean="0">
                <a:ea typeface="Wingdings"/>
                <a:cs typeface="Wingdings"/>
              </a:rPr>
              <a:t> </a:t>
            </a:r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8200" y="1219200"/>
            <a:ext cx="65453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 smtClean="0"/>
              <a:t>Approximate Physical Properties of the WHIM</a:t>
            </a:r>
          </a:p>
          <a:p>
            <a:pPr marL="342900" indent="-342900">
              <a:buAutoNum type="arabicPeriod"/>
            </a:pPr>
            <a:r>
              <a:rPr lang="en-US" sz="2400" dirty="0" smtClean="0"/>
              <a:t>Deviations from Equilibrium</a:t>
            </a:r>
          </a:p>
          <a:p>
            <a:pPr marL="342900" indent="-342900">
              <a:buAutoNum type="arabicPeriod"/>
            </a:pPr>
            <a:r>
              <a:rPr lang="en-US" sz="2400" dirty="0" smtClean="0"/>
              <a:t>Which WHIM? The effect of Galactic Winds</a:t>
            </a:r>
          </a:p>
          <a:p>
            <a:pPr marL="342900" indent="-342900">
              <a:buAutoNum type="arabicPeriod"/>
            </a:pPr>
            <a:r>
              <a:rPr lang="en-US" sz="2400" dirty="0" smtClean="0"/>
              <a:t>X-ray Spectroscopy and Absolute Measurements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533400"/>
            <a:ext cx="59807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1. The WHIM: approximate physical properties 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1295400"/>
            <a:ext cx="8398637" cy="5016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Gravitational collapse: shocks heat the diffuse IGM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	½ </a:t>
            </a:r>
            <a:r>
              <a:rPr lang="en-US" sz="2400" i="1" dirty="0" err="1" smtClean="0">
                <a:solidFill>
                  <a:srgbClr val="FF0000"/>
                </a:solidFill>
              </a:rPr>
              <a:t>m</a:t>
            </a:r>
            <a:r>
              <a:rPr lang="en-US" sz="2400" baseline="-25000" dirty="0" err="1" smtClean="0">
                <a:solidFill>
                  <a:srgbClr val="FF0000"/>
                </a:solidFill>
              </a:rPr>
              <a:t>p</a:t>
            </a:r>
            <a:r>
              <a:rPr lang="en-US" sz="2400" dirty="0" err="1" smtClean="0">
                <a:solidFill>
                  <a:srgbClr val="FF0000"/>
                </a:solidFill>
              </a:rPr>
              <a:t>(</a:t>
            </a:r>
            <a:r>
              <a:rPr lang="en-US" sz="2800" i="1" dirty="0" err="1" smtClean="0">
                <a:solidFill>
                  <a:srgbClr val="FF0000"/>
                </a:solidFill>
                <a:latin typeface="Times New Roman" charset="0"/>
              </a:rPr>
              <a:t>l</a:t>
            </a:r>
            <a:r>
              <a:rPr lang="en-US" sz="2800" i="1" dirty="0" smtClean="0">
                <a:solidFill>
                  <a:srgbClr val="FF0000"/>
                </a:solidFill>
                <a:latin typeface="Times New Roman" charset="0"/>
              </a:rPr>
              <a:t> </a:t>
            </a:r>
            <a:r>
              <a:rPr lang="en-US" sz="2400" i="1" dirty="0" smtClean="0">
                <a:solidFill>
                  <a:srgbClr val="FF0000"/>
                </a:solidFill>
              </a:rPr>
              <a:t>H</a:t>
            </a:r>
            <a:r>
              <a:rPr lang="en-US" sz="2400" baseline="-25000" dirty="0" smtClean="0">
                <a:solidFill>
                  <a:srgbClr val="FF0000"/>
                </a:solidFill>
              </a:rPr>
              <a:t>0</a:t>
            </a:r>
            <a:r>
              <a:rPr lang="en-US" sz="2400" dirty="0" smtClean="0">
                <a:solidFill>
                  <a:srgbClr val="FF0000"/>
                </a:solidFill>
              </a:rPr>
              <a:t>)</a:t>
            </a:r>
            <a:r>
              <a:rPr lang="en-US" sz="2400" baseline="30000" dirty="0" smtClean="0">
                <a:solidFill>
                  <a:srgbClr val="FF0000"/>
                </a:solidFill>
              </a:rPr>
              <a:t>2</a:t>
            </a:r>
            <a:r>
              <a:rPr lang="en-US" sz="2400" dirty="0" smtClean="0">
                <a:solidFill>
                  <a:srgbClr val="FF0000"/>
                </a:solidFill>
              </a:rPr>
              <a:t> = 3/2 </a:t>
            </a:r>
            <a:r>
              <a:rPr lang="en-US" sz="2400" i="1" dirty="0" err="1" smtClean="0">
                <a:solidFill>
                  <a:srgbClr val="FF0000"/>
                </a:solidFill>
              </a:rPr>
              <a:t>kT</a:t>
            </a:r>
            <a:r>
              <a:rPr lang="en-US" sz="2400" dirty="0" smtClean="0">
                <a:solidFill>
                  <a:srgbClr val="FF0000"/>
                </a:solidFill>
              </a:rPr>
              <a:t>; </a:t>
            </a:r>
          </a:p>
          <a:p>
            <a:r>
              <a:rPr lang="en-US" sz="2400" i="1" dirty="0" smtClean="0">
                <a:solidFill>
                  <a:srgbClr val="FF0000"/>
                </a:solidFill>
                <a:latin typeface="Times New Roman" charset="0"/>
              </a:rPr>
              <a:t>		</a:t>
            </a:r>
            <a:r>
              <a:rPr lang="en-US" sz="2800" i="1" dirty="0" err="1" smtClean="0">
                <a:solidFill>
                  <a:srgbClr val="FF0000"/>
                </a:solidFill>
                <a:latin typeface="Times New Roman" charset="0"/>
              </a:rPr>
              <a:t>l</a:t>
            </a:r>
            <a:r>
              <a:rPr lang="en-US" sz="2400" dirty="0" smtClean="0">
                <a:solidFill>
                  <a:srgbClr val="FF0000"/>
                </a:solidFill>
              </a:rPr>
              <a:t> = 1 </a:t>
            </a:r>
            <a:r>
              <a:rPr lang="en-US" sz="2400" dirty="0" err="1" smtClean="0">
                <a:solidFill>
                  <a:srgbClr val="FF0000"/>
                </a:solidFill>
              </a:rPr>
              <a:t>Mpc</a:t>
            </a:r>
            <a:r>
              <a:rPr lang="en-US" sz="2400" dirty="0" smtClean="0">
                <a:solidFill>
                  <a:srgbClr val="FF0000"/>
                </a:solidFill>
              </a:rPr>
              <a:t>: </a:t>
            </a:r>
            <a:r>
              <a:rPr lang="en-US" sz="2400" i="1" dirty="0" smtClean="0">
                <a:solidFill>
                  <a:srgbClr val="FF0000"/>
                </a:solidFill>
              </a:rPr>
              <a:t>T</a:t>
            </a:r>
            <a:r>
              <a:rPr lang="en-US" sz="2400" dirty="0" smtClean="0">
                <a:solidFill>
                  <a:srgbClr val="FF0000"/>
                </a:solidFill>
              </a:rPr>
              <a:t> = 2 </a:t>
            </a:r>
            <a:r>
              <a:rPr lang="en-US" sz="2400" dirty="0" err="1" smtClean="0">
                <a:solidFill>
                  <a:srgbClr val="FF0000"/>
                </a:solidFill>
              </a:rPr>
              <a:t>x</a:t>
            </a:r>
            <a:r>
              <a:rPr lang="en-US" sz="2400" dirty="0" smtClean="0">
                <a:solidFill>
                  <a:srgbClr val="FF0000"/>
                </a:solidFill>
              </a:rPr>
              <a:t> 10</a:t>
            </a:r>
            <a:r>
              <a:rPr lang="en-US" sz="2400" baseline="30000" dirty="0" smtClean="0">
                <a:solidFill>
                  <a:srgbClr val="FF0000"/>
                </a:solidFill>
              </a:rPr>
              <a:t>5</a:t>
            </a:r>
            <a:r>
              <a:rPr lang="en-US" sz="2400" dirty="0" smtClean="0">
                <a:solidFill>
                  <a:srgbClr val="FF0000"/>
                </a:solidFill>
              </a:rPr>
              <a:t> (</a:t>
            </a:r>
            <a:r>
              <a:rPr lang="en-US" sz="2800" i="1" dirty="0" err="1" smtClean="0">
                <a:solidFill>
                  <a:srgbClr val="FF0000"/>
                </a:solidFill>
                <a:latin typeface="Times New Roman" charset="0"/>
              </a:rPr>
              <a:t>l</a:t>
            </a:r>
            <a:r>
              <a:rPr lang="en-US" sz="2800" i="1" dirty="0" smtClean="0">
                <a:solidFill>
                  <a:srgbClr val="FF0000"/>
                </a:solidFill>
                <a:latin typeface="Times New Roman" charset="0"/>
              </a:rPr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/1 Mpc)</a:t>
            </a:r>
            <a:r>
              <a:rPr lang="en-US" sz="2400" baseline="30000" dirty="0" smtClean="0">
                <a:solidFill>
                  <a:srgbClr val="FF0000"/>
                </a:solidFill>
              </a:rPr>
              <a:t>2</a:t>
            </a:r>
            <a:r>
              <a:rPr lang="en-US" sz="2400" dirty="0" smtClean="0">
                <a:solidFill>
                  <a:srgbClr val="FF0000"/>
                </a:solidFill>
              </a:rPr>
              <a:t> </a:t>
            </a:r>
            <a:r>
              <a:rPr lang="en-US" sz="2400" i="1" dirty="0" smtClean="0">
                <a:solidFill>
                  <a:srgbClr val="FF0000"/>
                </a:solidFill>
              </a:rPr>
              <a:t>h</a:t>
            </a:r>
            <a:r>
              <a:rPr lang="en-US" sz="2400" baseline="-25000" dirty="0" smtClean="0">
                <a:solidFill>
                  <a:srgbClr val="FF0000"/>
                </a:solidFill>
              </a:rPr>
              <a:t>70</a:t>
            </a:r>
            <a:r>
              <a:rPr lang="en-US" sz="2400" baseline="30000" dirty="0" smtClean="0">
                <a:solidFill>
                  <a:srgbClr val="FF0000"/>
                </a:solidFill>
              </a:rPr>
              <a:t>2</a:t>
            </a:r>
            <a:r>
              <a:rPr lang="en-US" sz="2400" dirty="0" smtClean="0">
                <a:solidFill>
                  <a:srgbClr val="FF0000"/>
                </a:solidFill>
              </a:rPr>
              <a:t> K</a:t>
            </a: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 </a:t>
            </a:r>
            <a:r>
              <a:rPr lang="en-US" sz="2400" dirty="0" smtClean="0"/>
              <a:t>Detailed DM/Hydro simulations:</a:t>
            </a:r>
          </a:p>
          <a:p>
            <a:r>
              <a:rPr lang="en-US" sz="2400" dirty="0" smtClean="0"/>
              <a:t>	- </a:t>
            </a:r>
            <a:r>
              <a:rPr lang="en-US" sz="2400" dirty="0" err="1" smtClean="0"/>
              <a:t>overdensities</a:t>
            </a:r>
            <a:r>
              <a:rPr lang="en-US" sz="2400" dirty="0" smtClean="0"/>
              <a:t> </a:t>
            </a:r>
            <a:r>
              <a:rPr lang="en-US" sz="2400" dirty="0" err="1" smtClean="0"/>
              <a:t>δ</a:t>
            </a:r>
            <a:r>
              <a:rPr lang="en-US" sz="2400" dirty="0" smtClean="0"/>
              <a:t> ~ few, to few dozen; but with</a:t>
            </a:r>
          </a:p>
          <a:p>
            <a:r>
              <a:rPr lang="en-US" sz="2400" dirty="0" smtClean="0"/>
              <a:t>	   large range in density; </a:t>
            </a:r>
          </a:p>
          <a:p>
            <a:r>
              <a:rPr lang="en-US" sz="2400" dirty="0" smtClean="0"/>
              <a:t>	- physical density </a:t>
            </a:r>
            <a:r>
              <a:rPr lang="en-US" sz="2400" i="1" dirty="0" err="1" smtClean="0">
                <a:latin typeface="Symbol" charset="2"/>
              </a:rPr>
              <a:t>d</a:t>
            </a:r>
            <a:r>
              <a:rPr lang="en-US" sz="2400" dirty="0" smtClean="0"/>
              <a:t> &lt;</a:t>
            </a:r>
            <a:r>
              <a:rPr lang="en-US" sz="2400" i="1" dirty="0" err="1" smtClean="0"/>
              <a:t>n</a:t>
            </a:r>
            <a:r>
              <a:rPr lang="en-US" sz="2800" baseline="-25000" dirty="0" err="1" smtClean="0"/>
              <a:t>B</a:t>
            </a:r>
            <a:r>
              <a:rPr lang="en-US" sz="2800" baseline="-25000" dirty="0" smtClean="0"/>
              <a:t>&gt;</a:t>
            </a:r>
            <a:r>
              <a:rPr lang="en-US" sz="2400" dirty="0" smtClean="0"/>
              <a:t> = </a:t>
            </a:r>
            <a:r>
              <a:rPr lang="en-US" sz="2400" i="1" dirty="0" err="1" smtClean="0">
                <a:latin typeface="Symbol" charset="2"/>
              </a:rPr>
              <a:t>d</a:t>
            </a:r>
            <a:r>
              <a:rPr lang="en-US" sz="2400" dirty="0" smtClean="0"/>
              <a:t> </a:t>
            </a:r>
            <a:r>
              <a:rPr lang="en-US" sz="2400" dirty="0" smtClean="0">
                <a:sym typeface="Symbol" charset="2"/>
              </a:rPr>
              <a:t></a:t>
            </a:r>
            <a:r>
              <a:rPr lang="en-US" sz="2400" dirty="0" smtClean="0"/>
              <a:t>2 </a:t>
            </a:r>
            <a:r>
              <a:rPr lang="en-US" sz="2400" dirty="0" err="1" smtClean="0"/>
              <a:t>x</a:t>
            </a:r>
            <a:r>
              <a:rPr lang="en-US" sz="2400" dirty="0" smtClean="0"/>
              <a:t> 10</a:t>
            </a:r>
            <a:r>
              <a:rPr lang="en-US" sz="3200" baseline="30000" dirty="0" smtClean="0"/>
              <a:t>-7</a:t>
            </a:r>
            <a:r>
              <a:rPr lang="en-US" sz="2400" dirty="0" smtClean="0"/>
              <a:t> cm</a:t>
            </a:r>
            <a:r>
              <a:rPr lang="en-US" sz="3200" baseline="30000" dirty="0" smtClean="0"/>
              <a:t>-3</a:t>
            </a:r>
            <a:r>
              <a:rPr lang="en-US" sz="2400" dirty="0" smtClean="0"/>
              <a:t> (!!)</a:t>
            </a:r>
            <a:r>
              <a:rPr lang="en-US" sz="3200" baseline="30000" dirty="0" smtClean="0"/>
              <a:t> </a:t>
            </a:r>
            <a:endParaRPr lang="en-US" sz="2400" dirty="0" smtClean="0"/>
          </a:p>
          <a:p>
            <a:r>
              <a:rPr lang="en-US" sz="2400" dirty="0" smtClean="0"/>
              <a:t>	- average T correlates with </a:t>
            </a:r>
            <a:r>
              <a:rPr lang="en-US" sz="2400" dirty="0" err="1" smtClean="0"/>
              <a:t>δ</a:t>
            </a:r>
            <a:r>
              <a:rPr lang="en-US" sz="2400" dirty="0" smtClean="0"/>
              <a:t>, but with large spread, 10</a:t>
            </a:r>
            <a:r>
              <a:rPr lang="en-US" sz="3200" baseline="30000" dirty="0" smtClean="0"/>
              <a:t>5-7 </a:t>
            </a:r>
            <a:r>
              <a:rPr lang="en-US" sz="2400" dirty="0" smtClean="0"/>
              <a:t>K</a:t>
            </a:r>
          </a:p>
          <a:p>
            <a:r>
              <a:rPr lang="en-US" sz="2400" dirty="0" smtClean="0"/>
              <a:t>	- </a:t>
            </a:r>
            <a:r>
              <a:rPr lang="en-US" sz="2400" dirty="0" err="1" smtClean="0"/>
              <a:t>metallicity</a:t>
            </a:r>
            <a:r>
              <a:rPr lang="en-US" sz="2400" dirty="0" smtClean="0"/>
              <a:t>: ??, from Z/Z</a:t>
            </a:r>
            <a:r>
              <a:rPr lang="en-US" sz="3200" baseline="-25000" dirty="0" smtClean="0"/>
              <a:t>O</a:t>
            </a:r>
            <a:r>
              <a:rPr lang="en-US" sz="2400" dirty="0" smtClean="0"/>
              <a:t> = 0.01 (</a:t>
            </a:r>
            <a:r>
              <a:rPr lang="en-US" sz="2400" dirty="0" err="1" smtClean="0"/>
              <a:t>Lyα</a:t>
            </a:r>
            <a:r>
              <a:rPr lang="en-US" sz="2400" dirty="0" smtClean="0"/>
              <a:t> forest) to 0.3 (clusters);</a:t>
            </a:r>
          </a:p>
          <a:p>
            <a:r>
              <a:rPr lang="en-US" sz="2400" dirty="0" smtClean="0"/>
              <a:t>	   probably strongly density-dependent</a:t>
            </a:r>
          </a:p>
          <a:p>
            <a:endParaRPr lang="en-US" sz="2400" dirty="0" smtClean="0"/>
          </a:p>
          <a:p>
            <a:r>
              <a:rPr lang="en-US" sz="2400" i="1" dirty="0" smtClean="0"/>
              <a:t>May hold up to ~40% of the baryons at </a:t>
            </a:r>
            <a:r>
              <a:rPr lang="en-US" sz="2400" i="1" dirty="0" err="1" smtClean="0"/>
              <a:t>z</a:t>
            </a:r>
            <a:r>
              <a:rPr lang="en-US" sz="2400" i="1" dirty="0" smtClean="0"/>
              <a:t>=0  </a:t>
            </a:r>
          </a:p>
          <a:p>
            <a:endParaRPr lang="en-US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&#10;whim copy.jpg                                                  00029184 macintosh                      BB759CDB: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47124" y="609600"/>
            <a:ext cx="6220476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762000" y="5562600"/>
            <a:ext cx="64209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WHIM highly ionized; </a:t>
            </a:r>
          </a:p>
          <a:p>
            <a:r>
              <a:rPr lang="en-US" dirty="0" smtClean="0"/>
              <a:t>at </a:t>
            </a:r>
            <a:r>
              <a:rPr lang="en-US" dirty="0" err="1" smtClean="0"/>
              <a:t>z</a:t>
            </a:r>
            <a:r>
              <a:rPr lang="en-US" dirty="0" smtClean="0"/>
              <a:t>=0, shocks + X-ray </a:t>
            </a:r>
            <a:r>
              <a:rPr lang="en-US" dirty="0" err="1" smtClean="0"/>
              <a:t>photoionization</a:t>
            </a:r>
            <a:r>
              <a:rPr lang="en-US" dirty="0" smtClean="0"/>
              <a:t> ionize O up to He- and H-like</a:t>
            </a:r>
          </a:p>
          <a:p>
            <a:r>
              <a:rPr lang="en-US" dirty="0" err="1" smtClean="0">
                <a:latin typeface="Wingdings"/>
                <a:ea typeface="Wingdings"/>
                <a:cs typeface="Wingdings"/>
              </a:rPr>
              <a:t></a:t>
            </a:r>
            <a:r>
              <a:rPr lang="en-US" dirty="0" err="1" smtClean="0"/>
              <a:t>unique</a:t>
            </a:r>
            <a:r>
              <a:rPr lang="en-US" dirty="0" smtClean="0"/>
              <a:t> spectroscopic signature in X-ray transitions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icastro_spectrum_co#43E701.pdf                                002AC3D0Macintosh HD                   BB75487B: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3485136"/>
            <a:ext cx="4160594" cy="3220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 descr="mkn421_ovii_letgs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51" y="762000"/>
            <a:ext cx="4364849" cy="2658047"/>
          </a:xfrm>
          <a:prstGeom prst="rect">
            <a:avLst/>
          </a:prstGeom>
        </p:spPr>
      </p:pic>
      <p:pic>
        <p:nvPicPr>
          <p:cNvPr id="5" name="Picture 4" descr="scharf_filament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1914" y="1040911"/>
            <a:ext cx="3442486" cy="3150089"/>
          </a:xfrm>
          <a:prstGeom prst="rect">
            <a:avLst/>
          </a:prstGeom>
        </p:spPr>
      </p:pic>
      <p:pic>
        <p:nvPicPr>
          <p:cNvPr id="6" name="Picture 5" descr="Ishihara_9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4871" y="472435"/>
            <a:ext cx="4389129" cy="43891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43600" y="4953000"/>
            <a:ext cx="26664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Scharf</a:t>
            </a:r>
            <a:r>
              <a:rPr lang="en-US" dirty="0" smtClean="0"/>
              <a:t> et al., 2000 (ROSAT)</a:t>
            </a:r>
          </a:p>
          <a:p>
            <a:r>
              <a:rPr lang="en-US" dirty="0" err="1" smtClean="0"/>
              <a:t>δ</a:t>
            </a:r>
            <a:r>
              <a:rPr lang="en-US" dirty="0" smtClean="0"/>
              <a:t> ~ 100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09600" y="76200"/>
            <a:ext cx="1546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Detection?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160322" y="530423"/>
            <a:ext cx="1792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Nicastro</a:t>
            </a:r>
            <a:r>
              <a:rPr lang="en-US" sz="1400" dirty="0" smtClean="0"/>
              <a:t> et al. 2005 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2819400" y="3581400"/>
            <a:ext cx="18069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Rasmussen et al. 2007 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1219200" y="2754868"/>
            <a:ext cx="22132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Mkn</a:t>
            </a:r>
            <a:r>
              <a:rPr lang="en-US" sz="1600" dirty="0" smtClean="0"/>
              <a:t> 421 </a:t>
            </a:r>
            <a:r>
              <a:rPr lang="en-US" sz="1600" i="1" dirty="0" smtClean="0"/>
              <a:t>Chandra </a:t>
            </a:r>
            <a:r>
              <a:rPr lang="en-US" sz="1600" dirty="0" smtClean="0"/>
              <a:t>LETGS</a:t>
            </a:r>
            <a:endParaRPr lang="en-US" sz="1600" dirty="0"/>
          </a:p>
        </p:txBody>
      </p:sp>
      <p:cxnSp>
        <p:nvCxnSpPr>
          <p:cNvPr id="13" name="Straight Arrow Connector 12"/>
          <p:cNvCxnSpPr/>
          <p:nvPr/>
        </p:nvCxnSpPr>
        <p:spPr>
          <a:xfrm rot="5400000" flipH="1" flipV="1">
            <a:off x="2851666" y="2482334"/>
            <a:ext cx="545068" cy="1588"/>
          </a:xfrm>
          <a:prstGeom prst="straightConnector1">
            <a:avLst/>
          </a:prstGeom>
          <a:ln w="57150" cap="flat" cmpd="sng" algn="ctr">
            <a:solidFill>
              <a:srgbClr val="E22BFF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600200" y="3352800"/>
            <a:ext cx="11443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Wavelength (Å)</a:t>
            </a:r>
            <a:endParaRPr lang="en-US" sz="1200" dirty="0"/>
          </a:p>
        </p:txBody>
      </p:sp>
      <p:cxnSp>
        <p:nvCxnSpPr>
          <p:cNvPr id="16" name="Straight Arrow Connector 15"/>
          <p:cNvCxnSpPr/>
          <p:nvPr/>
        </p:nvCxnSpPr>
        <p:spPr>
          <a:xfrm rot="5400000" flipH="1" flipV="1">
            <a:off x="2623860" y="5289272"/>
            <a:ext cx="545068" cy="1588"/>
          </a:xfrm>
          <a:prstGeom prst="straightConnector1">
            <a:avLst/>
          </a:prstGeom>
          <a:ln w="57150" cap="flat" cmpd="sng" algn="ctr">
            <a:solidFill>
              <a:srgbClr val="E22BFF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295400" y="5791200"/>
            <a:ext cx="10216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XMM RGS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5163561" y="5943600"/>
            <a:ext cx="39804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(see also Luca </a:t>
            </a:r>
            <a:r>
              <a:rPr lang="en-US" dirty="0" err="1" smtClean="0"/>
              <a:t>Zappacosta</a:t>
            </a:r>
            <a:r>
              <a:rPr lang="en-US" dirty="0" smtClean="0"/>
              <a:t>, Alexis</a:t>
            </a:r>
          </a:p>
          <a:p>
            <a:r>
              <a:rPr lang="en-US" dirty="0" err="1" smtClean="0"/>
              <a:t>Finoguenov</a:t>
            </a:r>
            <a:r>
              <a:rPr lang="en-US" dirty="0" smtClean="0"/>
              <a:t>, and Jan Willem den Herder)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609600"/>
            <a:ext cx="3973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2. Deviations from Equilibrium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219200"/>
            <a:ext cx="7942198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Physical density very low: </a:t>
            </a:r>
          </a:p>
          <a:p>
            <a:r>
              <a:rPr lang="en-US" sz="2400" dirty="0" smtClean="0"/>
              <a:t>	many processes out of equilibrium, even over Hubble time</a:t>
            </a:r>
          </a:p>
          <a:p>
            <a:endParaRPr lang="en-US" sz="2400" dirty="0" smtClean="0"/>
          </a:p>
          <a:p>
            <a:r>
              <a:rPr lang="en-US" sz="2400" dirty="0" smtClean="0"/>
              <a:t>(</a:t>
            </a:r>
            <a:r>
              <a:rPr lang="en-US" sz="2400" dirty="0" err="1" smtClean="0"/>
              <a:t>e-i</a:t>
            </a:r>
            <a:r>
              <a:rPr lang="en-US" sz="2400" dirty="0" smtClean="0"/>
              <a:t> equilibration, heavy ion ionization equilibrium, </a:t>
            </a:r>
          </a:p>
          <a:p>
            <a:r>
              <a:rPr lang="en-US" sz="2400" dirty="0" smtClean="0"/>
              <a:t>importance of </a:t>
            </a:r>
            <a:r>
              <a:rPr lang="en-US" sz="2400" dirty="0" err="1" smtClean="0"/>
              <a:t>photoionization</a:t>
            </a:r>
            <a:r>
              <a:rPr lang="en-US" sz="2400" dirty="0" smtClean="0"/>
              <a:t>, </a:t>
            </a:r>
            <a:r>
              <a:rPr lang="en-US" sz="2400" dirty="0" err="1" smtClean="0"/>
              <a:t>radiative</a:t>
            </a:r>
            <a:r>
              <a:rPr lang="en-US" sz="2400" dirty="0" smtClean="0"/>
              <a:t> cooling, thermal </a:t>
            </a:r>
          </a:p>
          <a:p>
            <a:r>
              <a:rPr lang="en-US" sz="2400" dirty="0" smtClean="0"/>
              <a:t>stability; interesting effects on shock structure? (</a:t>
            </a:r>
            <a:r>
              <a:rPr lang="en-US" sz="2400" b="1" i="1" dirty="0" smtClean="0"/>
              <a:t>B</a:t>
            </a:r>
            <a:r>
              <a:rPr lang="en-US" sz="2400" dirty="0" smtClean="0"/>
              <a:t>!);</a:t>
            </a:r>
          </a:p>
          <a:p>
            <a:r>
              <a:rPr lang="en-US" sz="2400" dirty="0" smtClean="0"/>
              <a:t>particle acceleration, effect of </a:t>
            </a:r>
            <a:r>
              <a:rPr lang="en-US" sz="2400" dirty="0" err="1" smtClean="0"/>
              <a:t>nonthermal</a:t>
            </a:r>
            <a:r>
              <a:rPr lang="en-US" sz="2400" dirty="0" smtClean="0"/>
              <a:t> </a:t>
            </a:r>
            <a:r>
              <a:rPr lang="en-US" sz="2400" i="1" dirty="0" err="1" smtClean="0"/>
              <a:t>e</a:t>
            </a:r>
            <a:r>
              <a:rPr lang="en-US" sz="3200" baseline="30000" dirty="0" smtClean="0"/>
              <a:t>-</a:t>
            </a:r>
            <a:r>
              <a:rPr lang="en-US" sz="2400" dirty="0" smtClean="0"/>
              <a:t> on ionization</a:t>
            </a:r>
          </a:p>
          <a:p>
            <a:r>
              <a:rPr lang="en-US" sz="2400" dirty="0" smtClean="0"/>
              <a:t>balance and line excitation, ….)</a:t>
            </a:r>
          </a:p>
          <a:p>
            <a:endParaRPr lang="en-US" sz="2400" dirty="0" smtClean="0"/>
          </a:p>
          <a:p>
            <a:r>
              <a:rPr lang="en-US" sz="2400" dirty="0" smtClean="0"/>
              <a:t>All of these have effects on spectroscopy of heavy ions! 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0" descr="n_t_plane_inverted copy001.gif                                 00FC8A0D macintosh                      BB759CDB:"/>
          <p:cNvPicPr>
            <a:picLocks noChangeAspect="1" noChangeArrowheads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 bwMode="auto">
          <a:xfrm>
            <a:off x="554038" y="457200"/>
            <a:ext cx="7980362" cy="570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5" descr="&#10;whim copy.jpg                                                  00029184 macintosh                      BB759CDB:"/>
          <p:cNvPicPr>
            <a:picLocks noChangeArrowheads="1"/>
          </p:cNvPicPr>
          <p:nvPr/>
        </p:nvPicPr>
        <p:blipFill>
          <a:blip r:embed="rId3">
            <a:alphaModFix amt="25000"/>
          </a:blip>
          <a:srcRect/>
          <a:stretch>
            <a:fillRect/>
          </a:stretch>
        </p:blipFill>
        <p:spPr bwMode="auto">
          <a:xfrm>
            <a:off x="-4953000" y="-1143000"/>
            <a:ext cx="20116800" cy="11137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" y="228600"/>
            <a:ext cx="55584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en-US" sz="2400" dirty="0" smtClean="0"/>
              <a:t>Which WHIM? The effect of Galactic Winds</a:t>
            </a:r>
          </a:p>
        </p:txBody>
      </p:sp>
      <p:pic>
        <p:nvPicPr>
          <p:cNvPr id="3" name="Picture 2" descr="fg14a_onlin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83785"/>
            <a:ext cx="3886200" cy="3750215"/>
          </a:xfrm>
          <a:prstGeom prst="rect">
            <a:avLst/>
          </a:prstGeom>
        </p:spPr>
      </p:pic>
      <p:pic>
        <p:nvPicPr>
          <p:cNvPr id="4" name="Picture 3" descr="fg14b_online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95" y="1577688"/>
            <a:ext cx="3879505" cy="36801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9257" y="6096000"/>
            <a:ext cx="2107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Cen</a:t>
            </a:r>
            <a:r>
              <a:rPr lang="en-US" dirty="0" smtClean="0"/>
              <a:t> &amp; </a:t>
            </a:r>
            <a:r>
              <a:rPr lang="en-US" dirty="0" err="1" smtClean="0"/>
              <a:t>Ostriker</a:t>
            </a:r>
            <a:r>
              <a:rPr lang="en-US" dirty="0" smtClean="0"/>
              <a:t>, 2006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59340" y="11430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Without winds</a:t>
            </a:r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050340" y="1143000"/>
            <a:ext cx="12490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With winds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1000" y="152400"/>
            <a:ext cx="6477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/>
            <a:r>
              <a:rPr lang="en-US" sz="2400" dirty="0" smtClean="0"/>
              <a:t>X-ray Spectroscopy and Absolute Measurements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609600" y="914400"/>
            <a:ext cx="81783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Emission line intensity + absorption line EW: </a:t>
            </a:r>
            <a:r>
              <a:rPr lang="en-US" i="1" dirty="0" smtClean="0"/>
              <a:t>n</a:t>
            </a:r>
            <a:r>
              <a:rPr lang="en-US" sz="2400" baseline="30000" dirty="0" smtClean="0"/>
              <a:t>2</a:t>
            </a:r>
            <a:r>
              <a:rPr lang="en-US" i="1" dirty="0" smtClean="0"/>
              <a:t>L</a:t>
            </a:r>
            <a:r>
              <a:rPr lang="en-US" dirty="0" smtClean="0"/>
              <a:t>, </a:t>
            </a:r>
            <a:r>
              <a:rPr lang="en-US" i="1" dirty="0" err="1" smtClean="0"/>
              <a:t>nL</a:t>
            </a:r>
            <a:r>
              <a:rPr lang="en-US" dirty="0" smtClean="0"/>
              <a:t>  </a:t>
            </a:r>
            <a:r>
              <a:rPr lang="en-US" dirty="0" err="1" smtClean="0">
                <a:latin typeface="Wingdings"/>
                <a:ea typeface="Wingdings"/>
                <a:cs typeface="Wingdings"/>
              </a:rPr>
              <a:t></a:t>
            </a:r>
            <a:r>
              <a:rPr lang="en-US" dirty="0" smtClean="0">
                <a:ea typeface="Wingdings"/>
                <a:cs typeface="Wingdings"/>
              </a:rPr>
              <a:t> </a:t>
            </a:r>
            <a:r>
              <a:rPr lang="en-US" i="1" dirty="0" err="1" smtClean="0">
                <a:ea typeface="Wingdings"/>
                <a:cs typeface="Wingdings"/>
              </a:rPr>
              <a:t>n</a:t>
            </a:r>
            <a:r>
              <a:rPr lang="en-US" i="1" dirty="0" smtClean="0">
                <a:ea typeface="Wingdings"/>
                <a:cs typeface="Wingdings"/>
              </a:rPr>
              <a:t>, L</a:t>
            </a:r>
            <a:r>
              <a:rPr lang="en-US" dirty="0" smtClean="0">
                <a:ea typeface="Wingdings"/>
                <a:cs typeface="Wingdings"/>
              </a:rPr>
              <a:t> (for assumed abundance,</a:t>
            </a:r>
          </a:p>
          <a:p>
            <a:r>
              <a:rPr lang="en-US" dirty="0" smtClean="0">
                <a:ea typeface="Wingdings"/>
                <a:cs typeface="Wingdings"/>
              </a:rPr>
              <a:t>			ionization balance)</a:t>
            </a:r>
          </a:p>
          <a:p>
            <a:endParaRPr lang="en-US" dirty="0" smtClean="0">
              <a:ea typeface="Wingdings"/>
              <a:cs typeface="Wingdings"/>
            </a:endParaRPr>
          </a:p>
          <a:p>
            <a:r>
              <a:rPr lang="en-US" dirty="0" smtClean="0">
                <a:ea typeface="Wingdings"/>
                <a:cs typeface="Wingdings"/>
              </a:rPr>
              <a:t>Of special interest: the He-like </a:t>
            </a:r>
            <a:r>
              <a:rPr lang="en-US" dirty="0" err="1" smtClean="0">
                <a:ea typeface="Wingdings"/>
                <a:cs typeface="Wingdings"/>
              </a:rPr>
              <a:t>n</a:t>
            </a:r>
            <a:r>
              <a:rPr lang="en-US" dirty="0" smtClean="0">
                <a:ea typeface="Wingdings"/>
                <a:cs typeface="Wingdings"/>
              </a:rPr>
              <a:t>=1-2 ‘triplet’; O VII: 21.6, 21.8, 22.1 Å </a:t>
            </a:r>
          </a:p>
        </p:txBody>
      </p:sp>
      <p:pic>
        <p:nvPicPr>
          <p:cNvPr id="4" name="Picture 3" descr="fg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709" y="2743200"/>
            <a:ext cx="7505782" cy="304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3400" y="6290846"/>
            <a:ext cx="40720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Capella</a:t>
            </a:r>
            <a:r>
              <a:rPr lang="en-US" sz="1600" dirty="0" smtClean="0"/>
              <a:t>, </a:t>
            </a:r>
            <a:r>
              <a:rPr lang="en-US" sz="1600" i="1" dirty="0" smtClean="0"/>
              <a:t>Chandra </a:t>
            </a:r>
            <a:r>
              <a:rPr lang="en-US" sz="1600" dirty="0" smtClean="0"/>
              <a:t>HETGS (</a:t>
            </a:r>
            <a:r>
              <a:rPr lang="en-US" sz="1600" dirty="0" err="1" smtClean="0"/>
              <a:t>Canizares</a:t>
            </a:r>
            <a:r>
              <a:rPr lang="en-US" sz="1600" dirty="0" smtClean="0"/>
              <a:t> et al. 2000)</a:t>
            </a:r>
            <a:endParaRPr lang="en-US" sz="1600" dirty="0"/>
          </a:p>
        </p:txBody>
      </p:sp>
      <p:cxnSp>
        <p:nvCxnSpPr>
          <p:cNvPr id="7" name="Straight Arrow Connector 6"/>
          <p:cNvCxnSpPr/>
          <p:nvPr/>
        </p:nvCxnSpPr>
        <p:spPr>
          <a:xfrm rot="5400000">
            <a:off x="6668294" y="2932906"/>
            <a:ext cx="533400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rot="5400000">
            <a:off x="7047706" y="2932906"/>
            <a:ext cx="533400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rot="5400000">
            <a:off x="7504906" y="2932906"/>
            <a:ext cx="533400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rot="18728631">
            <a:off x="6645384" y="1983725"/>
            <a:ext cx="1198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Resonance</a:t>
            </a:r>
          </a:p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18728631">
            <a:off x="6962872" y="1752627"/>
            <a:ext cx="1808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Intercombination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18728631">
            <a:off x="7576466" y="1990343"/>
            <a:ext cx="1142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Forbidden</a:t>
            </a:r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791200" y="5638800"/>
            <a:ext cx="30806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E22BFF"/>
                </a:solidFill>
              </a:rPr>
              <a:t>R, I, F line ratio’s sensitive to</a:t>
            </a:r>
          </a:p>
          <a:p>
            <a:r>
              <a:rPr lang="en-US" dirty="0" smtClean="0">
                <a:solidFill>
                  <a:srgbClr val="E22BFF"/>
                </a:solidFill>
              </a:rPr>
              <a:t>	excitation </a:t>
            </a:r>
            <a:r>
              <a:rPr lang="en-US" dirty="0" err="1" smtClean="0">
                <a:solidFill>
                  <a:srgbClr val="E22BFF"/>
                </a:solidFill>
              </a:rPr>
              <a:t>mech</a:t>
            </a:r>
            <a:r>
              <a:rPr lang="en-US" dirty="0" smtClean="0">
                <a:solidFill>
                  <a:srgbClr val="E22BFF"/>
                </a:solidFill>
              </a:rPr>
              <a:t> (CX, rec.),</a:t>
            </a:r>
          </a:p>
          <a:p>
            <a:r>
              <a:rPr lang="en-US" dirty="0" smtClean="0">
                <a:solidFill>
                  <a:srgbClr val="E22BFF"/>
                </a:solidFill>
              </a:rPr>
              <a:t>	</a:t>
            </a:r>
            <a:r>
              <a:rPr lang="en-US" i="1" dirty="0" smtClean="0">
                <a:solidFill>
                  <a:srgbClr val="E22BFF"/>
                </a:solidFill>
              </a:rPr>
              <a:t>T</a:t>
            </a:r>
            <a:r>
              <a:rPr lang="en-US" sz="2400" i="1" baseline="-25000" dirty="0" smtClean="0">
                <a:solidFill>
                  <a:srgbClr val="E22BFF"/>
                </a:solidFill>
              </a:rPr>
              <a:t>e</a:t>
            </a:r>
            <a:r>
              <a:rPr lang="en-US" dirty="0" smtClean="0">
                <a:solidFill>
                  <a:srgbClr val="E22BFF"/>
                </a:solidFill>
              </a:rPr>
              <a:t>, ionization non-</a:t>
            </a:r>
            <a:r>
              <a:rPr lang="en-US" dirty="0" err="1" smtClean="0">
                <a:solidFill>
                  <a:srgbClr val="E22BFF"/>
                </a:solidFill>
              </a:rPr>
              <a:t>eq</a:t>
            </a:r>
            <a:r>
              <a:rPr lang="en-US" dirty="0" smtClean="0">
                <a:solidFill>
                  <a:srgbClr val="E22BFF"/>
                </a:solidFill>
              </a:rPr>
              <a:t>., … </a:t>
            </a:r>
            <a:endParaRPr lang="en-US" dirty="0">
              <a:solidFill>
                <a:srgbClr val="E22B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640</Words>
  <Application>Microsoft Macintosh PowerPoint</Application>
  <PresentationFormat>On-screen Show (4:3)</PresentationFormat>
  <Paragraphs>79</Paragraphs>
  <Slides>10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Physical Properties and Observables of the Warm/Hot IGM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Columbia University</Company>
  <LinksUpToDate>false</LinksUpToDate>
  <SharedDoc>false</SharedDoc>
  <HyperlinksChanged>false</HyperlinksChanged>
  <AppVersion>12.0001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Physical Properties and Observables of the Warm/Hot IGM</dc:title>
  <dc:creator>Frits Paerels</dc:creator>
  <cp:lastModifiedBy>Frits Paerels</cp:lastModifiedBy>
  <cp:revision>39</cp:revision>
  <dcterms:created xsi:type="dcterms:W3CDTF">2008-05-06T18:28:52Z</dcterms:created>
  <dcterms:modified xsi:type="dcterms:W3CDTF">2008-05-06T20:24:57Z</dcterms:modified>
</cp:coreProperties>
</file>

<file path=docProps/thumbnail.jpeg>
</file>